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93"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showGuides="1">
      <p:cViewPr varScale="1">
        <p:scale>
          <a:sx n="112" d="100"/>
          <a:sy n="112" d="100"/>
        </p:scale>
        <p:origin x="610" y="34"/>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10</a:t>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12</a:t>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13</a:t>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14</a:t>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16</a:t>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7</a:t>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8</a:t>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9</a:t>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9F68-DC13-47B9-9FEE-C6E2AC6458E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501229E-99C0-462D-A090-7F92533AA0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88F6100-F9DC-4073-B3E1-DDB223B83EF2}"/>
              </a:ext>
            </a:extLst>
          </p:cNvPr>
          <p:cNvSpPr>
            <a:spLocks noGrp="1"/>
          </p:cNvSpPr>
          <p:nvPr>
            <p:ph type="dt" sz="half" idx="10"/>
          </p:nvPr>
        </p:nvSpPr>
        <p:spPr/>
        <p:txBody>
          <a:bodyPr/>
          <a:lstStyle/>
          <a:p>
            <a:fld id="{6275EE38-1560-4543-B65C-40BD61BB92F2}" type="datetimeFigureOut">
              <a:rPr lang="en-US" smtClean="0"/>
              <a:t>4/30/2024</a:t>
            </a:fld>
            <a:endParaRPr lang="en-US"/>
          </a:p>
        </p:txBody>
      </p:sp>
      <p:sp>
        <p:nvSpPr>
          <p:cNvPr id="5" name="Footer Placeholder 4">
            <a:extLst>
              <a:ext uri="{FF2B5EF4-FFF2-40B4-BE49-F238E27FC236}">
                <a16:creationId xmlns:a16="http://schemas.microsoft.com/office/drawing/2014/main" id="{2013FB96-6415-4A26-8374-2C6731D5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C81A7-A816-492C-A2DB-94EF49B413F6}"/>
              </a:ext>
            </a:extLst>
          </p:cNvPr>
          <p:cNvSpPr>
            <a:spLocks noGrp="1"/>
          </p:cNvSpPr>
          <p:nvPr>
            <p:ph type="sldNum" sz="quarter" idx="12"/>
          </p:nvPr>
        </p:nvSpPr>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238847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5C5C-83EF-4503-947D-0FCBA58BF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C2FE0-00B9-4695-91C3-5937752F6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ACA13-FE2D-477A-9CD6-323ADF230E14}"/>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a:extLst>
              <a:ext uri="{FF2B5EF4-FFF2-40B4-BE49-F238E27FC236}">
                <a16:creationId xmlns:a16="http://schemas.microsoft.com/office/drawing/2014/main" id="{4A2AE4DD-5F4B-49A4-9BF0-FAFC5AFEF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E07A4-DFD3-4E58-9084-6DCBE355BC3C}"/>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612559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E5458E-CCC5-4D5B-AC47-A823600C2D3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DC957E-EC28-4553-8CA8-44E8AD0965F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E9630C-0FC8-4647-A694-4F2FB7B9663F}"/>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a:extLst>
              <a:ext uri="{FF2B5EF4-FFF2-40B4-BE49-F238E27FC236}">
                <a16:creationId xmlns:a16="http://schemas.microsoft.com/office/drawing/2014/main" id="{A402BBD6-6406-4DB4-806A-1310AD490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7EF71-A15E-48D5-9538-AEA91E5ADFF1}"/>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5561181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123027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50A7-1201-46B3-9E5F-55374907F8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B326-8465-44D6-BE36-930C386FA8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BA526-BF60-41A5-BA8F-470BA58EE547}"/>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a:extLst>
              <a:ext uri="{FF2B5EF4-FFF2-40B4-BE49-F238E27FC236}">
                <a16:creationId xmlns:a16="http://schemas.microsoft.com/office/drawing/2014/main" id="{98DFF574-7A4E-46AC-A952-A2BDAADEF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9DC54-3DA8-46D5-AF35-749E95B39C5A}"/>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9318257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C876-A477-4342-8448-AC95204C3D9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97F3DD-DE77-4E89-9567-F1FCDADC091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8AA8B1-FFBC-4E15-8E6A-C4669E206013}"/>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a:extLst>
              <a:ext uri="{FF2B5EF4-FFF2-40B4-BE49-F238E27FC236}">
                <a16:creationId xmlns:a16="http://schemas.microsoft.com/office/drawing/2014/main" id="{D70EED51-850C-4485-B434-288056140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46F7D-9781-4A3E-83F7-D3E799107376}"/>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25888756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413D-AA1B-48FD-88E5-3773D6A38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57F99-CDC4-42A3-AFA1-90A62510848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74CE3B-F8CB-4BED-A722-17645256076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647D0B-A3A5-4846-B0A0-6DB91F522366}"/>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a:extLst>
              <a:ext uri="{FF2B5EF4-FFF2-40B4-BE49-F238E27FC236}">
                <a16:creationId xmlns:a16="http://schemas.microsoft.com/office/drawing/2014/main" id="{89F131B2-0070-47FC-BCE2-DA97047CB2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2D008-FF0B-40F8-BF27-856D77B38004}"/>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4671653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D9E2-4900-4C0A-A363-1FF38DDB386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F6594E-94CC-4ACB-9458-F92AF515335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7F9B101-2171-4F41-8250-A75C5F0CD31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C93E82-CAA6-4ADC-A91E-99A0A0C2B73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73BA31-A77D-466D-959D-E0ADFA4FA06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FD2D59-555B-4734-B46D-851F63F8A84D}"/>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8" name="Footer Placeholder 7">
            <a:extLst>
              <a:ext uri="{FF2B5EF4-FFF2-40B4-BE49-F238E27FC236}">
                <a16:creationId xmlns:a16="http://schemas.microsoft.com/office/drawing/2014/main" id="{A4E5D71A-C637-4200-BC11-9E01E0A644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1A3D35-B042-4D9A-B9B4-0617C0DF5523}"/>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4078078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8085-C374-483D-99B9-CFF5666F11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37370B-8130-44CC-9C78-60C3BA398EB5}"/>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4" name="Footer Placeholder 3">
            <a:extLst>
              <a:ext uri="{FF2B5EF4-FFF2-40B4-BE49-F238E27FC236}">
                <a16:creationId xmlns:a16="http://schemas.microsoft.com/office/drawing/2014/main" id="{18E6B164-F473-4213-8A69-0DD10FE04E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C0232-BF88-42EE-83E6-D9229F66744B}"/>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1364984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F6CA6A-6A44-4293-A931-A35367B55129}"/>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3" name="Footer Placeholder 2">
            <a:extLst>
              <a:ext uri="{FF2B5EF4-FFF2-40B4-BE49-F238E27FC236}">
                <a16:creationId xmlns:a16="http://schemas.microsoft.com/office/drawing/2014/main" id="{8B81AC07-CDCF-4CBD-B3DB-2D2E187FF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66FB1B-84B4-4A52-91B5-87CE9EB52C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861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76C1-A4F1-44AD-B699-2E3FE2F2921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7060204-F466-45D4-A5A9-FDBD0093D7D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40262C-08BD-41AC-AD09-91C0B1F54F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B271CBD-1D3C-4568-96B6-36C8ABD2F8E1}"/>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a:extLst>
              <a:ext uri="{FF2B5EF4-FFF2-40B4-BE49-F238E27FC236}">
                <a16:creationId xmlns:a16="http://schemas.microsoft.com/office/drawing/2014/main" id="{7897DC9A-656B-4579-81AA-1D7A88992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F86CC-11CD-4F8A-BB90-139025D92DD5}"/>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6151097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E7F8-276E-481F-BEFF-03E8503381E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1654447-4A65-4B28-A350-7693DE04F0A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CD4CFA-BBCF-4F68-8FD2-1D43D48CBC9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B3A205-EF1A-4C57-B204-75FDDD9E57F0}"/>
              </a:ext>
            </a:extLst>
          </p:cNvPr>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a:extLst>
              <a:ext uri="{FF2B5EF4-FFF2-40B4-BE49-F238E27FC236}">
                <a16:creationId xmlns:a16="http://schemas.microsoft.com/office/drawing/2014/main" id="{9C7397BF-8CAF-431F-AEFC-B87A05CEB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C4813-EA51-40F8-AF43-00C09C21C8D6}"/>
              </a:ext>
            </a:extLst>
          </p:cNvPr>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2475377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351F8-35A5-4763-8148-8D80525A695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615998-3619-4F2B-BE98-9C136831FBD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D5F83-67E9-4789-97BD-BFF1595DBE5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D49282-5A50-40A5-ADEC-F0AC833DEF72}" type="datetimeFigureOut">
              <a:rPr lang="en-US" smtClean="0"/>
              <a:t>4/30/2024</a:t>
            </a:fld>
            <a:endParaRPr lang="en-US"/>
          </a:p>
        </p:txBody>
      </p:sp>
      <p:sp>
        <p:nvSpPr>
          <p:cNvPr id="5" name="Footer Placeholder 4">
            <a:extLst>
              <a:ext uri="{FF2B5EF4-FFF2-40B4-BE49-F238E27FC236}">
                <a16:creationId xmlns:a16="http://schemas.microsoft.com/office/drawing/2014/main" id="{6FE4FF0D-CBAC-42BB-8E31-D59E60EDD2F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A92434-E159-40C5-971B-26BFC63042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76279D0-18E5-473C-BAE6-A4CD96F52D8E}" type="slidenum">
              <a:rPr lang="en-US" smtClean="0"/>
              <a:t>‹#›</a:t>
            </a:fld>
            <a:endParaRPr lang="en-US"/>
          </a:p>
        </p:txBody>
      </p:sp>
      <p:sp>
        <p:nvSpPr>
          <p:cNvPr id="7" name="Rectangle 6">
            <a:extLst>
              <a:ext uri="{FF2B5EF4-FFF2-40B4-BE49-F238E27FC236}">
                <a16:creationId xmlns:a16="http://schemas.microsoft.com/office/drawing/2014/main" id="{1D97DE0A-90B8-4CC0-A401-018A3C53EC4E}"/>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526557-2E53-4E48-80EC-AF1ACF7E75FE}"/>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FBEC67-EFFD-426C-B953-B1C2414F70F3}"/>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0" name="Rectangle 9">
            <a:extLst>
              <a:ext uri="{FF2B5EF4-FFF2-40B4-BE49-F238E27FC236}">
                <a16:creationId xmlns:a16="http://schemas.microsoft.com/office/drawing/2014/main" id="{CFC13190-DB4F-47DB-B95D-23548C1D5CD8}"/>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6E1B6D3-0C67-4501-AD2E-93F9BE2DFDAF}"/>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extLst>
      <p:ext uri="{BB962C8B-B14F-4D97-AF65-F5344CB8AC3E}">
        <p14:creationId xmlns:p14="http://schemas.microsoft.com/office/powerpoint/2010/main" val="374061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Relationship Id="rId7" Type="http://schemas.openxmlformats.org/officeDocument/2006/relationships/hyperlink" Target="https://ieeexplore.ieee.org/document/8673352"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papers.ssrn.com/sol3/papers.cfm?abstract_id=3833759" TargetMode="External"/><Relationship Id="rId5" Type="http://schemas.openxmlformats.org/officeDocument/2006/relationships/hyperlink" Target="http://cs231n.stanford.edu/reports/2016/pdfs/005_Report.pdf" TargetMode="External"/><Relationship Id="rId4" Type="http://schemas.openxmlformats.org/officeDocument/2006/relationships/hyperlink" Target="https://ieeexplore.ieee.org/document/9825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a:solidFill>
            <a:schemeClr val="accent3"/>
          </a:solidFill>
        </p:grpSpPr>
        <p:pic>
          <p:nvPicPr>
            <p:cNvPr id="4" name="Picture 3" descr="A blue circle with icons and circles&#10;&#10;Description automatically generated with medium confidence"/>
            <p:cNvPicPr>
              <a:picLocks noChangeAspect="1"/>
            </p:cNvPicPr>
            <p:nvPr/>
          </p:nvPicPr>
          <p:blipFill rotWithShape="1">
            <a:blip r:embed="rId3">
              <a:biLevel thresh="50000"/>
            </a:blip>
            <a:srcRect b="15546"/>
            <a:stretch>
              <a:fillRect/>
            </a:stretch>
          </p:blipFill>
          <p:spPr>
            <a:xfrm>
              <a:off x="-10160" y="-66567"/>
              <a:ext cx="9208395" cy="5179723"/>
            </a:xfrm>
            <a:prstGeom prst="rect">
              <a:avLst/>
            </a:prstGeom>
            <a:grpFill/>
          </p:spPr>
        </p:pic>
        <p:sp>
          <p:nvSpPr>
            <p:cNvPr id="6" name="Rectangle 5"/>
            <p:cNvSpPr/>
            <p:nvPr/>
          </p:nvSpPr>
          <p:spPr>
            <a:xfrm>
              <a:off x="-13523" y="-59125"/>
              <a:ext cx="9215120" cy="522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4"/>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5"/>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6"/>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7"/>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 Analysis</a:t>
            </a:r>
          </a:p>
        </p:txBody>
      </p:sp>
      <p:sp>
        <p:nvSpPr>
          <p:cNvPr id="27" name="TextBox 26"/>
          <p:cNvSpPr txBox="1"/>
          <p:nvPr/>
        </p:nvSpPr>
        <p:spPr>
          <a:xfrm>
            <a:off x="1281430" y="4231640"/>
            <a:ext cx="3290570" cy="820738"/>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Selvalakshmi</a:t>
            </a:r>
            <a:r>
              <a:rPr lang="en-US" sz="1100" dirty="0">
                <a:solidFill>
                  <a:schemeClr val="bg1"/>
                </a:solidFill>
              </a:rPr>
              <a:t> M</a:t>
            </a: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2021507040</a:t>
            </a:r>
          </a:p>
          <a:p>
            <a:pPr marR="0" lvl="0" rtl="0">
              <a:lnSpc>
                <a:spcPct val="100000"/>
              </a:lnSpc>
              <a:spcBef>
                <a:spcPts val="0"/>
              </a:spcBef>
              <a:spcAft>
                <a:spcPts val="200"/>
              </a:spcAft>
            </a:pPr>
            <a:r>
              <a:rPr lang="en-US" sz="1100" dirty="0">
                <a:solidFill>
                  <a:schemeClr val="bg1"/>
                </a:solidFill>
              </a:rPr>
              <a:t>College Name: Madras Institute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4874"/>
          </a:xfrm>
          <a:prstGeom prst="rect">
            <a:avLst/>
          </a:prstGeom>
          <a:noFill/>
        </p:spPr>
        <p:txBody>
          <a:bodyPr wrap="square">
            <a:spAutoFit/>
          </a:bodyPr>
          <a:lstStyle/>
          <a:p>
            <a:pPr marL="285750" indent="-285750">
              <a:buFont typeface="Arial" panose="020B0604020202020204" pitchFamily="34" charset="0"/>
              <a:buChar char="•"/>
            </a:pPr>
            <a:r>
              <a:rPr lang="en-US" altLang="en-IN" sz="1400" dirty="0"/>
              <a:t>Utilized historical price data of agricultural raw materials to develop predictive models for forecasting future prices.</a:t>
            </a:r>
          </a:p>
          <a:p>
            <a:pPr marL="285750" indent="-28575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Choose suitable algorithms such as time series forecasting models (e.g., ARIMA, SARIMA, Prophet) or regression models (e.g., Linear Regression, Random Forest Regression, Gradient Boosting Regression).</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Leverage insights from exploratory data analysis (EDA) to inform feature selection and model training processes, ensuring alignment with observed patterns and trends.</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Evaluated the model performance using established metrics like Mean Absolute Error (MAE), Mean Squared Error (MSE), or Root Mean Squared Error (RMSE), alongside cross-validation techniques to validate predictive accuracy.</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Visualized model predictions alongside actual price data, facilitating interpretation and communication of forecasted trends to stakeholders, enabling informed decision-making in agricultural markets.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Identified top 10 materials with the highest and lowest prices, providing insights into market valuation and potential investment opportunities or risks.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Calculated percentage changes in prices for each material, highlighting materials with significant price fluctuations over time, guiding strategic decision-making for stakeholders.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Analyzed price changes over the years, revealing trends and variations in prices across different materials, aiding in understanding market dynamics and planning future strategies.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Investigated correlations between numerical variables, revealing potential relationships and dependencies between agricultural materials, facilitating risk management and portfolio diversification strategies.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Leveraged insights from exploratory data analysis to develop predictive models for forecasting future prices, enabling stakeholders to anticipate market trends and make informed decisions in the agricultural sector.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p>
        </p:txBody>
      </p:sp>
      <p:sp>
        <p:nvSpPr>
          <p:cNvPr id="3" name="Google Shape;62;g5fab984687_2_0"/>
          <p:cNvSpPr txBox="1"/>
          <p:nvPr/>
        </p:nvSpPr>
        <p:spPr>
          <a:xfrm>
            <a:off x="388529" y="1104809"/>
            <a:ext cx="8295005" cy="382665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Looking ahead, integrating </a:t>
            </a:r>
            <a:r>
              <a:rPr lang="en-US" dirty="0" err="1"/>
              <a:t>PowerBI</a:t>
            </a:r>
            <a:r>
              <a:rPr lang="en-US" dirty="0"/>
              <a:t> into this project could revolutionize predictive analytics based on historical data. By leveraging </a:t>
            </a:r>
            <a:r>
              <a:rPr lang="en-US" dirty="0" err="1"/>
              <a:t>PowerBI's</a:t>
            </a:r>
            <a:r>
              <a:rPr lang="en-US" dirty="0"/>
              <a:t> capabilities, the bank can anticipate customer needs, offer proactive solutions, and enhance customer satisfaction and loyalty. Additionally, </a:t>
            </a:r>
            <a:r>
              <a:rPr lang="en-US" dirty="0" err="1"/>
              <a:t>PowerBI's</a:t>
            </a:r>
            <a:r>
              <a:rPr lang="en-US" dirty="0"/>
              <a:t> ability to consolidate diverse data sources opens avenues for incorporating additional datasets, providing a more comprehensive understanding of customer behaviors and preferences.</a:t>
            </a:r>
          </a:p>
          <a:p>
            <a:pPr marL="285750" indent="-285750">
              <a:spcAft>
                <a:spcPts val="800"/>
              </a:spcAft>
              <a:buClr>
                <a:srgbClr val="213163"/>
              </a:buClr>
              <a:buFont typeface="Arial" panose="020B0604020202020204" pitchFamily="34" charset="0"/>
              <a:buChar char="•"/>
            </a:pPr>
            <a:r>
              <a:rPr lang="en-US" dirty="0"/>
              <a:t>To address concerns around data privacy and security, future iterations of the project should prioritize robust data governance strategies. This involves securely handling sensitive customer data and adhering to stringent data protection regulations.</a:t>
            </a:r>
          </a:p>
          <a:p>
            <a:pPr marL="285750" indent="-285750">
              <a:spcAft>
                <a:spcPts val="800"/>
              </a:spcAft>
              <a:buClr>
                <a:srgbClr val="213163"/>
              </a:buClr>
              <a:buFont typeface="Arial" panose="020B0604020202020204" pitchFamily="34" charset="0"/>
              <a:buChar char="•"/>
            </a:pPr>
            <a:r>
              <a:rPr lang="en-US" dirty="0"/>
              <a:t>Exploring the integration of real-time data streams holds immense potential for delivering more timely insights. This approach could reshape customer interactions, driving enhanced experiences and fostering stronger relationships.</a:t>
            </a:r>
          </a:p>
          <a:p>
            <a:pPr marL="285750" indent="-285750">
              <a:spcAft>
                <a:spcPts val="800"/>
              </a:spcAft>
              <a:buClr>
                <a:srgbClr val="213163"/>
              </a:buClr>
              <a:buFont typeface="Arial" panose="020B0604020202020204" pitchFamily="34" charset="0"/>
              <a:buChar char="•"/>
            </a:pPr>
            <a:r>
              <a:rPr lang="en-US" dirty="0"/>
              <a:t>In essence, the future of this project lies in harnessing cutting-edge technologies, maintaining stringent data governance, and adapting to evolving customer needs and market dynamics. Through continuous innovation, the project can position the bank as a leader in customer-centric banking services.</a:t>
            </a:r>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5" name="Project Video">
            <a:hlinkClick r:id="" action="ppaction://media"/>
            <a:extLst>
              <a:ext uri="{FF2B5EF4-FFF2-40B4-BE49-F238E27FC236}">
                <a16:creationId xmlns:a16="http://schemas.microsoft.com/office/drawing/2014/main" id="{BEC8C787-B7F8-B475-F79D-572EE7E03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4228" y="972001"/>
            <a:ext cx="6887029" cy="3873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319571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In conclusion, the developed code for predictive </a:t>
            </a:r>
            <a:r>
              <a:rPr lang="en-IN" dirty="0" err="1">
                <a:effectLst/>
                <a:latin typeface="Times New Roman" panose="02020603050405020304" pitchFamily="18" charset="0"/>
                <a:ea typeface="Calibri" panose="020F0502020204030204" pitchFamily="34" charset="0"/>
                <a:cs typeface="SimSun" panose="02010600030101010101" pitchFamily="2" charset="-122"/>
              </a:rPr>
              <a:t>modeling</a:t>
            </a:r>
            <a:r>
              <a:rPr lang="en-IN" dirty="0">
                <a:effectLst/>
                <a:latin typeface="Times New Roman" panose="02020603050405020304" pitchFamily="18" charset="0"/>
                <a:ea typeface="Calibri" panose="020F0502020204030204" pitchFamily="34" charset="0"/>
                <a:cs typeface="SimSun" panose="02010600030101010101" pitchFamily="2" charset="-122"/>
              </a:rPr>
              <a:t> of agricultural raw material prices offers a powerful framework for </a:t>
            </a:r>
            <a:r>
              <a:rPr lang="en-IN" dirty="0" err="1">
                <a:effectLst/>
                <a:latin typeface="Times New Roman" panose="02020603050405020304" pitchFamily="18" charset="0"/>
                <a:ea typeface="Calibri" panose="020F0502020204030204" pitchFamily="34" charset="0"/>
                <a:cs typeface="SimSun" panose="02010600030101010101" pitchFamily="2" charset="-122"/>
              </a:rPr>
              <a:t>analyzing</a:t>
            </a:r>
            <a:r>
              <a:rPr lang="en-IN" dirty="0">
                <a:effectLst/>
                <a:latin typeface="Times New Roman" panose="02020603050405020304" pitchFamily="18" charset="0"/>
                <a:ea typeface="Calibri" panose="020F0502020204030204" pitchFamily="34" charset="0"/>
                <a:cs typeface="SimSun" panose="02010600030101010101" pitchFamily="2" charset="-122"/>
              </a:rPr>
              <a:t> historical data, building predictive models, and gaining valuable insights into market dynamics. By leveraging machine learning algorithms and data analysis techniques, stakeholders in the agricultural sector can make informed decisions regarding resource allocation, pricing strategies, and risk management. The comprehensive approach to data analysis, model selection, and evaluation ensures accuracy and reliability in predicting raw material prices, ultimately enhancing decision-making processes and driving innovation in agricultural economics. This code serves as a valuable tool for stakeholders seeking to optimize operations, mitigate risks, and capitalize on market opportunities in the ever-evolving landscape of agricultural commodities.</a:t>
            </a:r>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https://seaborn.pydata.org/tutorial.html</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https://seaborn.pydata.org/examples/index.html </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https://machinelearningmastery.com/time-series-forecasting/</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blip>
          <a:srcRect/>
          <a:tile tx="0" ty="0" sx="100000" sy="100000" flip="none" algn="tl"/>
        </a:blipFill>
        <a:effectLst/>
      </p:bgPr>
    </p:bg>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3048000"/>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p>
          <a:p>
            <a:pPr marL="173990" indent="-173990">
              <a:spcAft>
                <a:spcPts val="800"/>
              </a:spcAft>
              <a:buClr>
                <a:srgbClr val="213163"/>
              </a:buClr>
              <a:buFont typeface="Arial" panose="020B0604020202020204" pitchFamily="34" charset="0"/>
              <a:buChar char="•"/>
            </a:pPr>
            <a:r>
              <a:rPr lang="en-US" dirty="0"/>
              <a:t>Problem Statement</a:t>
            </a:r>
          </a:p>
          <a:p>
            <a:pPr marL="173990" indent="-173990">
              <a:spcAft>
                <a:spcPts val="800"/>
              </a:spcAft>
              <a:buClr>
                <a:srgbClr val="213163"/>
              </a:buClr>
              <a:buFont typeface="Arial" panose="020B0604020202020204" pitchFamily="34" charset="0"/>
              <a:buChar char="•"/>
            </a:pPr>
            <a:r>
              <a:rPr lang="en-US" dirty="0"/>
              <a:t>Aims, Objective &amp; Proposed System/Solution </a:t>
            </a:r>
          </a:p>
          <a:p>
            <a:pPr marL="173990" indent="-173990">
              <a:spcAft>
                <a:spcPts val="800"/>
              </a:spcAft>
              <a:buClr>
                <a:srgbClr val="213163"/>
              </a:buClr>
              <a:buFont typeface="Arial" panose="020B0604020202020204" pitchFamily="34" charset="0"/>
              <a:buChar char="•"/>
            </a:pPr>
            <a:r>
              <a:rPr lang="en-US" dirty="0"/>
              <a:t>System Deployment Approach</a:t>
            </a:r>
          </a:p>
          <a:p>
            <a:pPr marL="173990" indent="-173990">
              <a:spcAft>
                <a:spcPts val="800"/>
              </a:spcAft>
              <a:buClr>
                <a:srgbClr val="213163"/>
              </a:buClr>
              <a:buFont typeface="Arial" panose="020B0604020202020204" pitchFamily="34" charset="0"/>
              <a:buChar char="•"/>
            </a:pPr>
            <a:r>
              <a:rPr lang="en-US" dirty="0"/>
              <a:t>Model Development &amp; Algorithm</a:t>
            </a:r>
          </a:p>
          <a:p>
            <a:pPr marL="173990" indent="-173990">
              <a:spcAft>
                <a:spcPts val="800"/>
              </a:spcAft>
              <a:buClr>
                <a:srgbClr val="213163"/>
              </a:buClr>
              <a:buFont typeface="Arial" panose="020B0604020202020204" pitchFamily="34" charset="0"/>
              <a:buChar char="•"/>
            </a:pPr>
            <a:r>
              <a:rPr lang="en-US" dirty="0"/>
              <a:t>Future Scope</a:t>
            </a:r>
          </a:p>
          <a:p>
            <a:pPr marL="173990" indent="-173990">
              <a:spcAft>
                <a:spcPts val="800"/>
              </a:spcAft>
              <a:buClr>
                <a:srgbClr val="213163"/>
              </a:buClr>
              <a:buFont typeface="Arial" panose="020B0604020202020204" pitchFamily="34" charset="0"/>
              <a:buChar char="•"/>
            </a:pPr>
            <a:r>
              <a:rPr lang="en-US" dirty="0"/>
              <a:t>Video of the Project</a:t>
            </a:r>
          </a:p>
          <a:p>
            <a:pPr marL="173990" indent="-173990">
              <a:spcAft>
                <a:spcPts val="800"/>
              </a:spcAft>
              <a:buClr>
                <a:srgbClr val="213163"/>
              </a:buClr>
              <a:buFont typeface="Arial" panose="020B0604020202020204" pitchFamily="34" charset="0"/>
              <a:buChar char="•"/>
            </a:pPr>
            <a:r>
              <a:rPr lang="en-US" dirty="0"/>
              <a:t>Conclusion</a:t>
            </a:r>
          </a:p>
          <a:p>
            <a:pPr marL="173990" indent="-173990">
              <a:spcAft>
                <a:spcPts val="800"/>
              </a:spcAft>
              <a:buClr>
                <a:srgbClr val="213163"/>
              </a:buClr>
              <a:buFont typeface="Arial" panose="020B0604020202020204" pitchFamily="34" charset="0"/>
              <a:buChar char="•"/>
            </a:pPr>
            <a:r>
              <a:rPr lang="en-US" dirty="0"/>
              <a:t>Reference</a:t>
            </a:r>
          </a:p>
        </p:txBody>
      </p:sp>
      <p:pic>
        <p:nvPicPr>
          <p:cNvPr id="4" name="Picture 3"/>
          <p:cNvPicPr>
            <a:picLocks noChangeAspect="1"/>
          </p:cNvPicPr>
          <p:nvPr/>
        </p:nvPicPr>
        <p:blipFill>
          <a:blip r:embed="rId4"/>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3153427"/>
          </a:xfrm>
          <a:prstGeom prst="rect">
            <a:avLst/>
          </a:prstGeom>
          <a:noFill/>
        </p:spPr>
        <p:txBody>
          <a:bodyPr wrap="square">
            <a:spAutoFit/>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In the agriculture sector, where countless decisions must be made daily amidst complex factors, accurate yield estimation is crucial for effective planning. Data mining techniques offer a practical and efficient means to address this challenge. Agriculture, being a prime candidate for big data applications, benefits from the analysis of various factors such as environmental conditions, soil variability, input levels, and commodity prices.</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This paper aims to leverage data mining techniques, including PAM, CLARA, DBSCAN, and Multiple Linear Regression, to analyze agricultural data and identify optimal parameters for maximizing crop production. By mining extensive datasets encompassing crop, soil, and climatic information, as well as analyzing new, non-experimental data, the agricultural sector can enhance production and bolster resilience against climate change.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PAM (Partitioning Around Medoids), CLARA (Clustering Large Applications), and DBSCAN (Density-Based Spatial Clustering of Applications with Noise) are clustering algorithms that can identify patterns and groupings within agricultural data, aiding in understanding factors influencing crop yields. Multiple Linear Regression, on the other hand, provides a statistical method to model the relationship between various input variables and crop production, enabling predictive analysis and optimization.</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By harnessing these data mining techniques, farmers and agribusinesses can make informed decisions, optimize resource allocation, and adapt to changing environmental conditions, ultimately enhancing productivity and sustainability in agriculture.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1992661"/>
          </a:xfrm>
          <a:prstGeom prst="rect">
            <a:avLst/>
          </a:prstGeom>
          <a:noFill/>
        </p:spPr>
        <p:txBody>
          <a:bodyPr wrap="square" lIns="91440" tIns="45720" rIns="91440" bIns="45720" anchor="t">
            <a:spAutoFit/>
          </a:bodyPr>
          <a:lstStyle/>
          <a:p>
            <a:pPr>
              <a:lnSpc>
                <a:spcPct val="150000"/>
              </a:lnSpc>
              <a:spcAft>
                <a:spcPts val="800"/>
              </a:spcAft>
            </a:pPr>
            <a:r>
              <a:rPr lang="en-US" dirty="0">
                <a:effectLst/>
                <a:latin typeface="Times New Roman" panose="02020603050405020304" pitchFamily="18" charset="0"/>
                <a:ea typeface="Calibri" panose="020F0502020204030204" pitchFamily="34" charset="0"/>
                <a:cs typeface="SimSun" panose="02010600030101010101" pitchFamily="2" charset="-122"/>
              </a:rPr>
              <a:t>In the field of agricultural economics, the volatility of raw material prices presents a significant obstacle for stakeholders, complicating decision-making and resource management. Historical data alone often fails to provide reliable forecasts, intensifying market uncertainty and risk. To address this challenge, there's a critical demand for robust predictive models that harness machine learning algorithms to scrutinize historical price trends and forecast future values accurately. Developing such models would equip stakeholders with invaluable insights to navigate market fluctuations, fine-tune pricing strategies, and promote sustainability within the agricultural sector.</a:t>
            </a:r>
            <a:endParaRPr lang="en-IN" dirty="0">
              <a:effectLst/>
              <a:latin typeface="Times New Roman" panose="02020603050405020304" pitchFamily="18" charset="0"/>
              <a:ea typeface="Calibri" panose="020F0502020204030204" pitchFamily="34" charset="0"/>
              <a:cs typeface="SimSun" panose="02010600030101010101" pitchFamily="2" charset="-122"/>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462213"/>
          </a:xfrm>
          <a:prstGeom prst="rect">
            <a:avLst/>
          </a:prstGeom>
          <a:noFill/>
        </p:spPr>
        <p:txBody>
          <a:bodyPr wrap="square" lIns="91440" tIns="45720" rIns="91440" bIns="45720" anchor="t">
            <a:spAutoFit/>
          </a:bodyPr>
          <a:lstStyle/>
          <a:p>
            <a:pPr algn="l" rtl="0" fontAlgn="base">
              <a:spcAft>
                <a:spcPts val="800"/>
              </a:spcAft>
              <a:buClr>
                <a:srgbClr val="213163"/>
              </a:buClr>
            </a:pPr>
            <a:r>
              <a:rPr lang="en-US" sz="1400"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518912"/>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The objective of the problem is to develop robust predictive modeling approaches that leverage machine learning algorithms to accurately forecast future prices of agricultural raw materials. </a:t>
            </a:r>
          </a:p>
          <a:p>
            <a:pPr marL="173990" indent="-173990" algn="l" rtl="0" fontAlgn="base">
              <a:spcAft>
                <a:spcPts val="800"/>
              </a:spcAft>
              <a:buClr>
                <a:srgbClr val="213163"/>
              </a:buClr>
              <a:buFont typeface="Arial" panose="020B0604020202020204" pitchFamily="34" charset="0"/>
              <a:buChar char="•"/>
            </a:pPr>
            <a:endParaRPr lang="en-US" sz="1400"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The fluctuating prices of raw materials pose a significant challenge for stakeholders in agricultural economics, hindering effective decision-making and resource allocation. The lack of accurate predictive models exacerbates this challenge, leading to increased market uncertainty and risk.</a:t>
            </a:r>
          </a:p>
          <a:p>
            <a:pPr marL="173990" indent="-173990" algn="l" rtl="0" fontAlgn="base">
              <a:spcAft>
                <a:spcPts val="800"/>
              </a:spcAft>
              <a:buClr>
                <a:srgbClr val="213163"/>
              </a:buClr>
              <a:buFont typeface="Arial" panose="020B0604020202020204" pitchFamily="34" charset="0"/>
              <a:buChar char="•"/>
            </a:pPr>
            <a:endParaRPr lang="en-US" sz="1400"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By addressing this need for accurate predictive modeling, stakeholders can gain actionable insights to navigate market dynamics, optimize pricing strategies, and enhance sustainability in the agricultural sector. Ultimately, the objective is to empower stakeholders with the tools and knowledge to make informed decisions and mitigate risks associated with price volatility in agricultural raw materials.</a:t>
            </a: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lstStyle/>
          <a:p>
            <a:pPr algn="ctr"/>
            <a:r>
              <a:rPr lang="en-US"/>
              <a:t>Data Collection</a:t>
            </a:r>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lstStyle/>
          <a:p>
            <a:pPr algn="ctr"/>
            <a:r>
              <a:rPr lang="en-US"/>
              <a:t>Data Preprocessing</a:t>
            </a:r>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lstStyle/>
          <a:p>
            <a:pPr algn="ctr"/>
            <a:r>
              <a:rPr lang="en-US"/>
              <a:t>Exploratory Data Analysis (EDA)</a:t>
            </a:r>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lstStyle/>
          <a:p>
            <a:pPr algn="ctr"/>
            <a:r>
              <a:rPr lang="en-US"/>
              <a:t>Data Collection</a:t>
            </a:r>
          </a:p>
        </p:txBody>
      </p:sp>
      <p:sp>
        <p:nvSpPr>
          <p:cNvPr id="24" name="Text Box 23"/>
          <p:cNvSpPr txBox="1"/>
          <p:nvPr/>
        </p:nvSpPr>
        <p:spPr>
          <a:xfrm>
            <a:off x="3639820" y="3219450"/>
            <a:ext cx="1619885" cy="306705"/>
          </a:xfrm>
          <a:prstGeom prst="rect">
            <a:avLst/>
          </a:prstGeom>
          <a:noFill/>
        </p:spPr>
        <p:txBody>
          <a:bodyPr wrap="square" rtlCol="0">
            <a:spAutoFit/>
          </a:bodyPr>
          <a:lstStyle/>
          <a:p>
            <a:pPr algn="ctr"/>
            <a:r>
              <a:rPr lang="en-US"/>
              <a:t>Data Collection</a:t>
            </a:r>
          </a:p>
        </p:txBody>
      </p:sp>
      <p:sp>
        <p:nvSpPr>
          <p:cNvPr id="25" name="Text Box 24"/>
          <p:cNvSpPr txBox="1"/>
          <p:nvPr/>
        </p:nvSpPr>
        <p:spPr>
          <a:xfrm>
            <a:off x="6203950" y="3219450"/>
            <a:ext cx="1619885" cy="306705"/>
          </a:xfrm>
          <a:prstGeom prst="rect">
            <a:avLst/>
          </a:prstGeom>
          <a:noFill/>
        </p:spPr>
        <p:txBody>
          <a:bodyPr wrap="square" rtlCol="0">
            <a:spAutoFit/>
          </a:bodyPr>
          <a:lstStyle/>
          <a:p>
            <a:pPr algn="ctr"/>
            <a:r>
              <a:rPr lang="en-US"/>
              <a:t>Data Collection</a:t>
            </a:r>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Google Shape;62;g5fab984687_2_0"/>
          <p:cNvSpPr txBox="1"/>
          <p:nvPr/>
        </p:nvSpPr>
        <p:spPr>
          <a:xfrm>
            <a:off x="3303769" y="582239"/>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a:t>
            </a:r>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endParaRPr lang="en-US" sz="1200"/>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Spanning three years from 2015 to 2021</a:t>
            </a:r>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a:t>Variables include Year, Material, and Price</a:t>
            </a:r>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Materials include Wheat, Corn, Soybeans, </a:t>
            </a:r>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Each material has price data recorded for all years</a:t>
            </a:r>
          </a:p>
        </p:txBody>
      </p:sp>
      <p:sp>
        <p:nvSpPr>
          <p:cNvPr id="26" name="Text Box 25"/>
          <p:cNvSpPr txBox="1"/>
          <p:nvPr/>
        </p:nvSpPr>
        <p:spPr>
          <a:xfrm>
            <a:off x="2072005" y="1453515"/>
            <a:ext cx="4648835" cy="276999"/>
          </a:xfrm>
          <a:prstGeom prst="rect">
            <a:avLst/>
          </a:prstGeom>
          <a:noFill/>
        </p:spPr>
        <p:txBody>
          <a:bodyPr wrap="square" rtlCol="0">
            <a:spAutoFit/>
          </a:bodyPr>
          <a:lstStyle/>
          <a:p>
            <a:r>
              <a:rPr lang="en-US" sz="1200" dirty="0"/>
              <a:t>The dataset contains agricultural raw material price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emplate/>
  <TotalTime>52</TotalTime>
  <Words>1523</Words>
  <Application>Microsoft Office PowerPoint</Application>
  <PresentationFormat>On-screen Show (16:9)</PresentationFormat>
  <Paragraphs>102</Paragraphs>
  <Slides>16</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Praveen Thulukkanam</cp:lastModifiedBy>
  <cp:revision>170</cp:revision>
  <dcterms:created xsi:type="dcterms:W3CDTF">2024-04-10T04:13:00Z</dcterms:created>
  <dcterms:modified xsi:type="dcterms:W3CDTF">2024-04-30T17:22:15Z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4C5B824D2C9747B8997A5C6D3D9A4600_12</vt:lpwstr>
  </property>
  <property fmtid="{D5CDD505-2E9C-101B-9397-08002B2CF9AE}" pid="4" name="KSOProductBuildVer">
    <vt:lpwstr>1033-12.2.0.13472</vt:lpwstr>
  </property>
</Properties>
</file>